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2" r:id="rId2"/>
    <p:sldId id="266" r:id="rId3"/>
    <p:sldId id="261" r:id="rId4"/>
    <p:sldId id="269" r:id="rId5"/>
    <p:sldId id="267" r:id="rId6"/>
    <p:sldId id="268" r:id="rId7"/>
    <p:sldId id="257" r:id="rId8"/>
    <p:sldId id="258" r:id="rId9"/>
    <p:sldId id="259" r:id="rId10"/>
    <p:sldId id="260" r:id="rId11"/>
    <p:sldId id="262" r:id="rId12"/>
    <p:sldId id="270" r:id="rId13"/>
    <p:sldId id="271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7623E-6C71-4767-9555-E81B4D07403B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CF7B3-880A-4174-A5CE-66A11D92C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5175" cy="34305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AA9F7-4EF1-403B-8A60-FE23425D3D8D}" type="slidenum">
              <a:rPr lang="en-GB" smtClean="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en-GB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5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F7835BD-8B98-438E-B792-5EE7CB56C79F}" type="datetime3">
              <a:rPr lang="en-GB" smtClean="0"/>
              <a:pPr>
                <a:defRPr/>
              </a:pPr>
              <a:t>28 May, 2019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75DAB6-4027-4E50-AA82-CECEC39BEAC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84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Country</a:t>
            </a:r>
            <a:r>
              <a:rPr lang="en-GB" baseline="0" dirty="0"/>
              <a:t> status</a:t>
            </a:r>
          </a:p>
          <a:p>
            <a:endParaRPr lang="en-GB" baseline="0" dirty="0"/>
          </a:p>
          <a:p>
            <a:pPr marL="171447" indent="-171447">
              <a:buFont typeface="Arial" panose="020B0604020202020204" pitchFamily="34" charset="0"/>
              <a:buChar char="•"/>
            </a:pPr>
            <a:r>
              <a:rPr lang="en-GB" b="1" baseline="0" dirty="0"/>
              <a:t>Low-income: </a:t>
            </a:r>
            <a:r>
              <a:rPr lang="en-GB" baseline="0" dirty="0"/>
              <a:t>increase providers awareness on the multidimensional and complex nature of health; community involvement in policy decisions; increasing health coverage through PHC; better integration of care between disease-specific prevention and treatment programmes (co-locate care and treatment in PHC); aim is to provide more holistic and accessible care to people who may be living with more than one long term condition (e.g. HIV and TB)</a:t>
            </a:r>
          </a:p>
          <a:p>
            <a:pPr marL="171447" indent="-171447">
              <a:buFont typeface="Arial" panose="020B0604020202020204" pitchFamily="34" charset="0"/>
              <a:buChar char="•"/>
            </a:pPr>
            <a:r>
              <a:rPr lang="en-GB" b="1" baseline="0" dirty="0"/>
              <a:t>Middle-income: </a:t>
            </a:r>
            <a:r>
              <a:rPr lang="en-GB" baseline="0" dirty="0"/>
              <a:t>strengthening PHC and community care most common (expanding their roles to be “health living centres” that enable a wider range of services </a:t>
            </a:r>
            <a:r>
              <a:rPr lang="en-GB" baseline="0" dirty="0" err="1"/>
              <a:t>sto</a:t>
            </a:r>
            <a:r>
              <a:rPr lang="en-GB" baseline="0" dirty="0"/>
              <a:t> be made available to local people); prevention and control in the rise in chronic disease (new laws, regulations – tobacco control); engaging and empowering people to adopt healthy lifestyles</a:t>
            </a:r>
          </a:p>
          <a:p>
            <a:pPr marL="171447" indent="-171447">
              <a:buFont typeface="Arial" panose="020B0604020202020204" pitchFamily="34" charset="0"/>
              <a:buChar char="•"/>
            </a:pPr>
            <a:r>
              <a:rPr lang="en-GB" b="1" baseline="0" dirty="0"/>
              <a:t>High-income: </a:t>
            </a:r>
            <a:r>
              <a:rPr lang="en-GB" baseline="0" dirty="0"/>
              <a:t>structural and financial reforms to promote integrated care; intersectoral action with social services (housing, employment, welfare, etc.); enabling people to manage their own health conditions through self-care; better coordination of care between settings, especially in transitions from hospital to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A8B6C-E350-4033-B226-63A13E871C7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5175" cy="34305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AA9F7-4EF1-403B-8A60-FE23425D3D8D}" type="slidenum">
              <a:rPr lang="en-GB" smtClean="0">
                <a:solidFill>
                  <a:prstClr val="black"/>
                </a:solidFill>
                <a:latin typeface="Arial" pitchFamily="34" charset="0"/>
              </a:rPr>
              <a:pPr/>
              <a:t>14</a:t>
            </a:fld>
            <a:endParaRPr lang="en-GB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8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2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1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1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8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7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8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1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9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0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977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defTabSz="457200"/>
            <a:r>
              <a:rPr lang="en-GB">
                <a:solidFill>
                  <a:srgbClr val="5B9BD5">
                    <a:lumMod val="75000"/>
                  </a:srgbClr>
                </a:solidFill>
              </a:rPr>
              <a:t>17/11/2017</a:t>
            </a:r>
            <a:endParaRPr lang="en-GB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1650" y="6356351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defTabSz="457200"/>
            <a:endParaRPr lang="en-GB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defTabSz="457200"/>
            <a:fld id="{628FBDCF-D9FD-4E1A-AA1D-C1185B8C7127}" type="slidenum">
              <a:rPr lang="en-GB" smtClean="0">
                <a:solidFill>
                  <a:srgbClr val="5B9BD5">
                    <a:lumMod val="7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75DEB9-A5C1-42C0-A21E-A123069819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9410"/>
            <a:ext cx="9144000" cy="148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96F53A-093E-4719-8876-6E1E1D3047D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11" y="5986193"/>
            <a:ext cx="1515632" cy="6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DayanghirangND@WHO.int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qualityofcarenetwork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0" y="0"/>
            <a:ext cx="9108504" cy="6021288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0" name="Line 17"/>
          <p:cNvSpPr>
            <a:spLocks noChangeShapeType="1"/>
          </p:cNvSpPr>
          <p:nvPr/>
        </p:nvSpPr>
        <p:spPr bwMode="auto">
          <a:xfrm>
            <a:off x="0" y="2014538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1383" name="Rectangle 2"/>
          <p:cNvSpPr>
            <a:spLocks noChangeArrowheads="1"/>
          </p:cNvSpPr>
          <p:nvPr/>
        </p:nvSpPr>
        <p:spPr bwMode="auto">
          <a:xfrm>
            <a:off x="0" y="2060848"/>
            <a:ext cx="9108504" cy="372122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World Health Organization view of Quality in Africa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Nino Dal Dayanghirang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Service Delivery, Quality and Safety in WHO/AFRO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Quality Management Conference, May 2019, South Africa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10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40518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63675" y="4638701"/>
            <a:ext cx="7068765" cy="695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2071"/>
            <a:ext cx="91440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4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125"/>
    </mc:Choice>
    <mc:Fallback xmlns="">
      <p:transition advTm="341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Some global goods on quality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577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Flexible support package for countries</a:t>
            </a:r>
          </a:p>
          <a:p>
            <a:pPr lvl="1"/>
            <a:r>
              <a:rPr lang="en-US" sz="2800" dirty="0"/>
              <a:t>Quality Toolkit</a:t>
            </a:r>
          </a:p>
          <a:p>
            <a:pPr lvl="1"/>
            <a:r>
              <a:rPr lang="en-US" sz="2800" dirty="0"/>
              <a:t>Resilience Toolkit</a:t>
            </a:r>
          </a:p>
          <a:p>
            <a:pPr lvl="1"/>
            <a:r>
              <a:rPr lang="en-US" sz="2800" dirty="0"/>
              <a:t>Community Engagement for quality people </a:t>
            </a:r>
            <a:r>
              <a:rPr lang="en-US" sz="2800" dirty="0" err="1"/>
              <a:t>centred</a:t>
            </a:r>
            <a:r>
              <a:rPr lang="en-US" sz="2800" dirty="0"/>
              <a:t> &amp; resilient services</a:t>
            </a:r>
          </a:p>
          <a:p>
            <a:r>
              <a:rPr lang="en-US" sz="3200" dirty="0"/>
              <a:t>Global Learning Laboratory for Quality UHC</a:t>
            </a:r>
          </a:p>
          <a:p>
            <a:r>
              <a:rPr lang="en-US" sz="3200" dirty="0"/>
              <a:t>Global Patient Safety Network</a:t>
            </a:r>
          </a:p>
          <a:p>
            <a:r>
              <a:rPr lang="en-US" sz="3200" dirty="0"/>
              <a:t>Global Patient Safety Collaborative</a:t>
            </a:r>
          </a:p>
          <a:p>
            <a:r>
              <a:rPr lang="en-US" sz="3200" dirty="0"/>
              <a:t>Global IPC Network</a:t>
            </a:r>
          </a:p>
          <a:p>
            <a:r>
              <a:rPr lang="en-US" sz="3200" dirty="0"/>
              <a:t>Digital health (quality and safety including IPC)</a:t>
            </a:r>
          </a:p>
        </p:txBody>
      </p:sp>
    </p:spTree>
    <p:extLst>
      <p:ext uri="{BB962C8B-B14F-4D97-AF65-F5344CB8AC3E}">
        <p14:creationId xmlns:p14="http://schemas.microsoft.com/office/powerpoint/2010/main" val="38430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BA36-C4A8-4CA3-9350-6EAFD1B3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Some of the partners (not including MOH)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F7D3-39AE-4208-B607-FF40AFAC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Partners in Health and </a:t>
            </a:r>
            <a:r>
              <a:rPr lang="en-US" sz="3200" dirty="0" err="1"/>
              <a:t>Netcare</a:t>
            </a:r>
            <a:r>
              <a:rPr lang="en-US" sz="3200" dirty="0"/>
              <a:t> (South Africa) – 3</a:t>
            </a:r>
            <a:r>
              <a:rPr lang="en-US" sz="3200" baseline="30000" dirty="0"/>
              <a:t>rd</a:t>
            </a:r>
            <a:r>
              <a:rPr lang="en-US" sz="3200" dirty="0"/>
              <a:t> Global Patient Safety Challenge</a:t>
            </a:r>
          </a:p>
          <a:p>
            <a:r>
              <a:rPr lang="en-US" sz="3200" dirty="0" err="1"/>
              <a:t>ISQua</a:t>
            </a:r>
            <a:r>
              <a:rPr lang="en-US" sz="3200" dirty="0"/>
              <a:t> / COHSASA – African Community of Practice</a:t>
            </a:r>
          </a:p>
          <a:p>
            <a:r>
              <a:rPr lang="en-US" sz="3200" dirty="0"/>
              <a:t>Robert Koch Institute, African Union and Infection Control Africa Network – Infection Prevention and Control</a:t>
            </a:r>
          </a:p>
          <a:p>
            <a:r>
              <a:rPr lang="en-US" sz="3200" dirty="0"/>
              <a:t>University of Lagos and Obafemi Awolowo University / Teaching Hospital – potential WHO collaborating </a:t>
            </a:r>
            <a:r>
              <a:rPr lang="en-US" sz="3200" dirty="0" err="1"/>
              <a:t>centres</a:t>
            </a:r>
            <a:endParaRPr lang="en-US" sz="3200" dirty="0"/>
          </a:p>
          <a:p>
            <a:r>
              <a:rPr lang="en-US" sz="3200" dirty="0"/>
              <a:t>WHO/EMRO – Patient Friendly Hospitals</a:t>
            </a:r>
          </a:p>
          <a:p>
            <a:r>
              <a:rPr lang="en-US" sz="3200" dirty="0"/>
              <a:t>WHO/AFRO/FRH – Quality Network</a:t>
            </a:r>
          </a:p>
          <a:p>
            <a:r>
              <a:rPr lang="en-US" sz="3200" dirty="0"/>
              <a:t>WHO/WASH – Healthcare Facilities</a:t>
            </a:r>
          </a:p>
        </p:txBody>
      </p:sp>
    </p:spTree>
    <p:extLst>
      <p:ext uri="{BB962C8B-B14F-4D97-AF65-F5344CB8AC3E}">
        <p14:creationId xmlns:p14="http://schemas.microsoft.com/office/powerpoint/2010/main" val="84388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65C9-D77C-4218-9392-946949B5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Quick actions for quality, safety and IPC in WHO/AFRO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564E0-190F-4F08-88D3-FCD527FD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Send us an email regarding your activities and countries you are supporting</a:t>
            </a:r>
          </a:p>
          <a:p>
            <a:r>
              <a:rPr lang="en-US" dirty="0"/>
              <a:t>Join (social media?) the upcoming regional campaigns on UHC (#</a:t>
            </a:r>
            <a:r>
              <a:rPr lang="en-US" dirty="0" err="1"/>
              <a:t>HealthForAll</a:t>
            </a:r>
            <a:r>
              <a:rPr lang="en-US" dirty="0"/>
              <a:t>), infection prevention and control (#</a:t>
            </a:r>
            <a:r>
              <a:rPr lang="en-US" dirty="0" err="1"/>
              <a:t>HandHygiene</a:t>
            </a:r>
            <a:r>
              <a:rPr lang="en-US" dirty="0"/>
              <a:t>), world patient safety day (17 September 2019), patient solidarity day (December 2019), World Antibiotic Awareness Week 2019.</a:t>
            </a:r>
          </a:p>
          <a:p>
            <a:r>
              <a:rPr lang="en-US" dirty="0"/>
              <a:t>Join the ongoing IPC survey</a:t>
            </a:r>
          </a:p>
          <a:p>
            <a:r>
              <a:rPr lang="en-US" dirty="0"/>
              <a:t>Be recognized as a WHO/AFRO partner participating in the 3</a:t>
            </a:r>
            <a:r>
              <a:rPr lang="en-US" baseline="30000" dirty="0"/>
              <a:t>rd</a:t>
            </a:r>
            <a:r>
              <a:rPr lang="en-US" dirty="0"/>
              <a:t> WHO Global Patient Safety Challenge on Medication Safety</a:t>
            </a:r>
          </a:p>
          <a:p>
            <a:r>
              <a:rPr lang="en-US" dirty="0"/>
              <a:t>Join/present on the upcoming monthly </a:t>
            </a:r>
            <a:r>
              <a:rPr lang="en-US" dirty="0" err="1"/>
              <a:t>ISQua</a:t>
            </a:r>
            <a:r>
              <a:rPr lang="en-US" dirty="0"/>
              <a:t> / WHO / COHSASA Community of Practice for Africa (</a:t>
            </a:r>
            <a:r>
              <a:rPr lang="en-US" dirty="0" err="1"/>
              <a:t>AfCOP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602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7" y="455800"/>
            <a:ext cx="8352927" cy="792088"/>
          </a:xfrm>
          <a:prstGeom prst="rect">
            <a:avLst/>
          </a:prstGeom>
        </p:spPr>
        <p:txBody>
          <a:bodyPr lIns="91422" tIns="45712" rIns="91422" bIns="4571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54616C"/>
                </a:solidFill>
              </a:rPr>
              <a:t>WHO recommends </a:t>
            </a:r>
            <a:r>
              <a:rPr lang="en-GB" sz="3200" b="1" dirty="0">
                <a:solidFill>
                  <a:srgbClr val="68C3CD"/>
                </a:solidFill>
              </a:rPr>
              <a:t>five strategies</a:t>
            </a:r>
            <a:endParaRPr lang="en-US" sz="2800" i="1" dirty="0">
              <a:solidFill>
                <a:srgbClr val="54616C"/>
              </a:solidFill>
            </a:endParaRPr>
          </a:p>
        </p:txBody>
      </p:sp>
      <p:pic>
        <p:nvPicPr>
          <p:cNvPr id="6" name="Picture 5" descr="IPCHS PowerPoint template_cont.jpg"/>
          <p:cNvPicPr>
            <a:picLocks noChangeAspect="1"/>
          </p:cNvPicPr>
          <p:nvPr/>
        </p:nvPicPr>
        <p:blipFill rotWithShape="1">
          <a:blip r:embed="rId3"/>
          <a:srcRect l="87255" r="7406" b="94098"/>
          <a:stretch/>
        </p:blipFill>
        <p:spPr>
          <a:xfrm>
            <a:off x="7917658" y="2"/>
            <a:ext cx="488158" cy="404813"/>
          </a:xfrm>
          <a:prstGeom prst="rect">
            <a:avLst/>
          </a:prstGeom>
        </p:spPr>
      </p:pic>
      <p:pic>
        <p:nvPicPr>
          <p:cNvPr id="9" name="Picture 2" descr="\\WIMS.who.int\HQ\GVA11\Home\ngost\Desktop\jp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4"/>
          <a:stretch/>
        </p:blipFill>
        <p:spPr bwMode="auto">
          <a:xfrm>
            <a:off x="0" y="5575302"/>
            <a:ext cx="91440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\\WIMS.who.int\HQ\GVA11\Home\ngost\Desktop\IPCHS_Communications\Key images\Five strategies FINAL VERSION DEC 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66" y="1098266"/>
            <a:ext cx="6622085" cy="463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2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0" y="-1"/>
            <a:ext cx="9144000" cy="6142316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00" name="Line 17"/>
          <p:cNvSpPr>
            <a:spLocks noChangeShapeType="1"/>
          </p:cNvSpPr>
          <p:nvPr/>
        </p:nvSpPr>
        <p:spPr bwMode="auto">
          <a:xfrm>
            <a:off x="0" y="2014539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1383" name="Rectangle 2"/>
          <p:cNvSpPr>
            <a:spLocks noChangeArrowheads="1"/>
          </p:cNvSpPr>
          <p:nvPr/>
        </p:nvSpPr>
        <p:spPr bwMode="auto">
          <a:xfrm>
            <a:off x="107506" y="2060856"/>
            <a:ext cx="8928992" cy="372122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Nino Dal Dayanghirang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DayanghirangND@WHO.int</a:t>
            </a:r>
            <a:endParaRPr lang="en-GB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@ninodal2013</a:t>
            </a:r>
          </a:p>
        </p:txBody>
      </p:sp>
      <p:pic>
        <p:nvPicPr>
          <p:cNvPr id="410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9"/>
            <a:ext cx="3405188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63676" y="4638704"/>
            <a:ext cx="7068765" cy="695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2080"/>
            <a:ext cx="91440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" y="2103929"/>
            <a:ext cx="5429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6" y="2699892"/>
            <a:ext cx="47545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43" y="132141"/>
            <a:ext cx="1933099" cy="251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84" y="2933820"/>
            <a:ext cx="1813084" cy="2627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125"/>
    </mc:Choice>
    <mc:Fallback xmlns="">
      <p:transition advTm="341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260648"/>
            <a:ext cx="9108504" cy="715962"/>
          </a:xfrm>
        </p:spPr>
        <p:txBody>
          <a:bodyPr>
            <a:noAutofit/>
          </a:bodyPr>
          <a:lstStyle/>
          <a:p>
            <a:pPr lvl="0" algn="l"/>
            <a:r>
              <a:rPr lang="en-US" sz="3200" b="1" dirty="0">
                <a:solidFill>
                  <a:srgbClr val="3333FF"/>
                </a:solidFill>
                <a:latin typeface="+mn-lt"/>
              </a:rPr>
              <a:t>CONTEXT  &amp; BASELINE</a:t>
            </a:r>
            <a:r>
              <a:rPr lang="en-US" sz="3200" b="1" dirty="0">
                <a:solidFill>
                  <a:srgbClr val="3366FF"/>
                </a:solidFill>
                <a:latin typeface="+mn-lt"/>
              </a:rPr>
              <a:t>  TO</a:t>
            </a:r>
            <a:r>
              <a:rPr lang="en-GB" altLang="en-US" sz="3200" b="1" dirty="0" bmk="">
                <a:solidFill>
                  <a:srgbClr val="3333FF"/>
                </a:solidFill>
                <a:latin typeface="+mn-lt"/>
                <a:ea typeface="Calibri" pitchFamily="34" charset="0"/>
                <a:cs typeface="Times New Roman" pitchFamily="18" charset="0"/>
              </a:rPr>
              <a:t> UHC:</a:t>
            </a:r>
            <a:r>
              <a:rPr lang="en-GB" altLang="en-US" sz="2000" b="1" dirty="0" bmk="">
                <a:solidFill>
                  <a:srgbClr val="3333FF"/>
                </a:solidFill>
                <a:latin typeface="+mn-lt"/>
                <a:ea typeface="Calibri" pitchFamily="34" charset="0"/>
                <a:cs typeface="Times New Roman" pitchFamily="18" charset="0"/>
              </a:rPr>
              <a:t>(Global Health Observatory 2015) </a:t>
            </a:r>
            <a:r>
              <a:rPr lang="en-GB" altLang="en-US" sz="2400" dirty="0" bmk="">
                <a:solidFill>
                  <a:srgbClr val="3333FF"/>
                </a:solidFill>
                <a:latin typeface="+mn-lt"/>
                <a:ea typeface="Calibri" pitchFamily="34" charset="0"/>
                <a:cs typeface="Times New Roman" pitchFamily="18" charset="0"/>
              </a:rPr>
              <a:t>Service Coverage index &amp; “Out of Pocket expenses” </a:t>
            </a:r>
            <a:br>
              <a:rPr lang="en-US" alt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9688"/>
            <a:ext cx="8424936" cy="6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63688" y="1556794"/>
            <a:ext cx="6120000" cy="3960440"/>
          </a:xfrm>
          <a:prstGeom prst="straightConnector1">
            <a:avLst/>
          </a:prstGeom>
          <a:ln w="3175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499994" y="908722"/>
            <a:ext cx="3888432" cy="2706893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 defTabSz="45711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3789040"/>
            <a:ext cx="3744416" cy="2592288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 defTabSz="45711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F5F49A0-3C53-43D0-A9BF-43E0B1045575}"/>
              </a:ext>
            </a:extLst>
          </p:cNvPr>
          <p:cNvSpPr txBox="1">
            <a:spLocks/>
          </p:cNvSpPr>
          <p:nvPr/>
        </p:nvSpPr>
        <p:spPr>
          <a:xfrm>
            <a:off x="-60271" y="1038388"/>
            <a:ext cx="3248056" cy="5090707"/>
          </a:xfrm>
          <a:prstGeom prst="rect">
            <a:avLst/>
          </a:prstGeom>
        </p:spPr>
        <p:txBody>
          <a:bodyPr lIns="80147" tIns="40074" rIns="80147" bIns="40074"/>
          <a:lstStyle>
            <a:lvl1pPr marL="390180" indent="-390180" algn="l" defTabSz="104206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Calibri" panose="020F0502020204030204" pitchFamily="34" charset="0"/>
              <a:buChar char="●"/>
              <a:defRPr sz="29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8352" indent="-321980" algn="l" defTabSz="104206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Courier New" panose="02070309020205020404" pitchFamily="49" charset="0"/>
              <a:buChar char="o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2pPr>
            <a:lvl3pPr marL="1432249" indent="-307703" algn="l" defTabSz="104206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Calibri" panose="020F0502020204030204" pitchFamily="34" charset="0"/>
              <a:buChar char="●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3pPr>
            <a:lvl4pPr marL="1896975" indent="-258535" algn="l" defTabSz="104206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Calibri" panose="020F0502020204030204" pitchFamily="34" charset="0"/>
              <a:buChar char="─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4pPr>
            <a:lvl5pPr marL="2266537" indent="-164954" algn="r" defTabSz="104206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3335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0131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36928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3725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kern="0" dirty="0"/>
              <a:t>Single interlinked logical framework to integrate systems and services for attainment of SDG 3 goal</a:t>
            </a:r>
          </a:p>
          <a:p>
            <a:pPr>
              <a:spcBef>
                <a:spcPts val="0"/>
              </a:spcBef>
            </a:pPr>
            <a:r>
              <a:rPr lang="en-US" sz="1600" kern="0" dirty="0"/>
              <a:t>Domain areas (4); and dimensions (20) defined around which attributes defined as menu of options for actions</a:t>
            </a:r>
          </a:p>
          <a:p>
            <a:pPr lvl="1">
              <a:spcBef>
                <a:spcPts val="0"/>
              </a:spcBef>
            </a:pPr>
            <a:r>
              <a:rPr lang="en-US" sz="1200" kern="0" dirty="0"/>
              <a:t>Impact: Healthy life, </a:t>
            </a:r>
            <a:r>
              <a:rPr lang="en-US" sz="1200" kern="0" dirty="0" err="1"/>
              <a:t>BoD</a:t>
            </a:r>
            <a:r>
              <a:rPr lang="en-US" sz="1200" kern="0" dirty="0"/>
              <a:t> and </a:t>
            </a:r>
            <a:r>
              <a:rPr lang="en-US" sz="1200" kern="0" dirty="0" err="1"/>
              <a:t>BoRFs</a:t>
            </a:r>
            <a:r>
              <a:rPr lang="en-US" sz="1200" kern="0" dirty="0"/>
              <a:t> – measured by efficiency, effectiveness and equity</a:t>
            </a:r>
          </a:p>
          <a:p>
            <a:pPr lvl="1">
              <a:spcBef>
                <a:spcPts val="0"/>
              </a:spcBef>
            </a:pPr>
            <a:r>
              <a:rPr lang="en-US" sz="1200" kern="0" dirty="0"/>
              <a:t>Outcome: Health and related results people desire – including UHC dimensions</a:t>
            </a:r>
          </a:p>
          <a:p>
            <a:pPr lvl="1">
              <a:spcBef>
                <a:spcPts val="0"/>
              </a:spcBef>
            </a:pPr>
            <a:r>
              <a:rPr lang="en-US" sz="1200" kern="0" dirty="0"/>
              <a:t>Output: System performance dimensions</a:t>
            </a:r>
          </a:p>
          <a:p>
            <a:pPr lvl="1">
              <a:spcBef>
                <a:spcPts val="0"/>
              </a:spcBef>
            </a:pPr>
            <a:r>
              <a:rPr lang="en-US" sz="1200" kern="0" dirty="0"/>
              <a:t>Inputs/processes: Building blocks for investment</a:t>
            </a:r>
          </a:p>
          <a:p>
            <a:pPr>
              <a:spcBef>
                <a:spcPts val="0"/>
              </a:spcBef>
            </a:pPr>
            <a:r>
              <a:rPr lang="en-US" sz="1600" kern="0" dirty="0"/>
              <a:t>Integrated guidance to countries on achieving UHC and other health related SDGs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C9577-4160-4FB8-BFA0-D34588E0B34D}"/>
              </a:ext>
            </a:extLst>
          </p:cNvPr>
          <p:cNvSpPr txBox="1">
            <a:spLocks/>
          </p:cNvSpPr>
          <p:nvPr/>
        </p:nvSpPr>
        <p:spPr>
          <a:xfrm>
            <a:off x="14472" y="0"/>
            <a:ext cx="2867003" cy="734572"/>
          </a:xfrm>
          <a:prstGeom prst="rect">
            <a:avLst/>
          </a:prstGeom>
        </p:spPr>
        <p:txBody>
          <a:bodyPr lIns="80147" tIns="40074" rIns="80147" bIns="40074"/>
          <a:lstStyle>
            <a:lvl1pPr marL="390180" indent="-390180" algn="l" defTabSz="104206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Calibri" panose="020F0502020204030204" pitchFamily="34" charset="0"/>
              <a:buChar char="●"/>
              <a:defRPr sz="29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18352" indent="-321980" algn="l" defTabSz="104206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Courier New" panose="02070309020205020404" pitchFamily="49" charset="0"/>
              <a:buChar char="o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2pPr>
            <a:lvl3pPr marL="1432249" indent="-307703" algn="l" defTabSz="104206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Calibri" panose="020F0502020204030204" pitchFamily="34" charset="0"/>
              <a:buChar char="●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3pPr>
            <a:lvl4pPr marL="1896975" indent="-258535" algn="l" defTabSz="104206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Calibri" panose="020F0502020204030204" pitchFamily="34" charset="0"/>
              <a:buChar char="─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+mn-cs"/>
              </a:defRPr>
            </a:lvl4pPr>
            <a:lvl5pPr marL="2266537" indent="-164954" algn="r" defTabSz="104206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3335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0131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36928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3725" indent="-164954" algn="r" defTabSz="104206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kern="0" dirty="0"/>
              <a:t>FRAMEWORK OF ACTIONS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9E2178-EB3C-4070-8B47-D005CEB9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49" y="0"/>
            <a:ext cx="5805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3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9414"/>
            <a:ext cx="9091414" cy="989771"/>
          </a:xfrm>
          <a:solidFill>
            <a:schemeClr val="accent1">
              <a:lumMod val="40000"/>
              <a:lumOff val="60000"/>
              <a:alpha val="57000"/>
            </a:schemeClr>
          </a:solidFill>
          <a:ln w="28575"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333FF"/>
                </a:solidFill>
              </a:rPr>
              <a:t>Overall Expected Outputs/Results</a:t>
            </a:r>
            <a:endParaRPr lang="en-US" sz="2200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7736"/>
            <a:ext cx="8496944" cy="488556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Improved </a:t>
            </a:r>
            <a:r>
              <a:rPr lang="en-US" sz="3500" b="1" dirty="0"/>
              <a:t>systems resilience/IHR </a:t>
            </a:r>
            <a:r>
              <a:rPr lang="en-US" sz="2800" dirty="0"/>
              <a:t>core capacity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u="sng" dirty="0"/>
              <a:t>Improved </a:t>
            </a:r>
            <a:r>
              <a:rPr lang="en-US" sz="3500" b="1" u="sng" dirty="0"/>
              <a:t>quality &amp; client satisfaction </a:t>
            </a:r>
            <a:r>
              <a:rPr lang="en-US" sz="2800" u="sng" dirty="0"/>
              <a:t>indicators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Improved </a:t>
            </a:r>
            <a:r>
              <a:rPr lang="en-US" sz="3500" b="1" dirty="0"/>
              <a:t>Health Systems “input” indicators</a:t>
            </a:r>
            <a:endParaRPr lang="en-US" sz="35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Improved </a:t>
            </a:r>
            <a:r>
              <a:rPr lang="en-US" sz="3500" b="1" dirty="0"/>
              <a:t>access/UHC </a:t>
            </a:r>
            <a:r>
              <a:rPr lang="en-US" dirty="0"/>
              <a:t>for </a:t>
            </a:r>
            <a:r>
              <a:rPr lang="en-US" sz="3500" b="1" dirty="0"/>
              <a:t>Adolescents </a:t>
            </a:r>
            <a:r>
              <a:rPr lang="en-US" sz="2800" dirty="0"/>
              <a:t>(*Flagship)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Improved </a:t>
            </a:r>
            <a:r>
              <a:rPr lang="en-US" sz="3500" b="1" dirty="0"/>
              <a:t>UHC </a:t>
            </a:r>
            <a:r>
              <a:rPr lang="en-US" sz="3500" b="1" i="1" dirty="0"/>
              <a:t>output &amp; outcomes </a:t>
            </a:r>
            <a:r>
              <a:rPr lang="en-US" dirty="0"/>
              <a:t>indicators (framework)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10% annual reduction in </a:t>
            </a:r>
            <a:r>
              <a:rPr lang="en-US" sz="3500" b="1" dirty="0">
                <a:solidFill>
                  <a:srgbClr val="3333FF"/>
                </a:solidFill>
              </a:rPr>
              <a:t>%</a:t>
            </a:r>
            <a:r>
              <a:rPr lang="en-US" sz="3500" dirty="0">
                <a:solidFill>
                  <a:srgbClr val="3366FF"/>
                </a:solidFill>
              </a:rPr>
              <a:t> </a:t>
            </a:r>
            <a:r>
              <a:rPr lang="en-US" sz="3500" dirty="0"/>
              <a:t>of </a:t>
            </a:r>
            <a:r>
              <a:rPr lang="en-US" sz="3500" b="1" dirty="0"/>
              <a:t>OOP in THE </a:t>
            </a:r>
            <a:r>
              <a:rPr lang="en-US" dirty="0"/>
              <a:t>over (SDG) period with increased coverage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sz="3500" b="1" dirty="0"/>
              <a:t>underserved populations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Increased % of identified </a:t>
            </a:r>
            <a:r>
              <a:rPr lang="en-US" sz="3500" b="1" dirty="0"/>
              <a:t>vulnerable populations </a:t>
            </a:r>
            <a:r>
              <a:rPr lang="en-US" dirty="0"/>
              <a:t>with access to Essential Package (EPHS)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Increased </a:t>
            </a:r>
            <a:r>
              <a:rPr lang="en-US" b="1" dirty="0"/>
              <a:t>% </a:t>
            </a:r>
            <a:r>
              <a:rPr lang="en-US" dirty="0"/>
              <a:t>of </a:t>
            </a:r>
            <a:r>
              <a:rPr lang="en-US" sz="3500" b="1" dirty="0"/>
              <a:t>domestic resources in THE </a:t>
            </a:r>
            <a:r>
              <a:rPr lang="en-US" dirty="0"/>
              <a:t>(*MICs &amp; HICs)</a:t>
            </a: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50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624"/>
            <a:ext cx="1820575" cy="256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STATE OF HEALTH in </a:t>
            </a:r>
            <a:br>
              <a:rPr lang="en-US" dirty="0"/>
            </a:br>
            <a:r>
              <a:rPr lang="en-US" dirty="0"/>
              <a:t>the WHO African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5"/>
            <a:ext cx="72390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Quality of care is a difficult dimension of performance to measure.</a:t>
            </a:r>
          </a:p>
          <a:p>
            <a:r>
              <a:rPr lang="en-US" sz="3600" dirty="0"/>
              <a:t>WHO/AFRO Framework of actions characterizes three important attributes of quality, all related to the care process: </a:t>
            </a:r>
          </a:p>
          <a:p>
            <a:pPr lvl="1"/>
            <a:r>
              <a:rPr lang="en-US" sz="3200" dirty="0"/>
              <a:t>client perceptions of the care process based on their experiences, </a:t>
            </a:r>
          </a:p>
          <a:p>
            <a:pPr lvl="1"/>
            <a:r>
              <a:rPr lang="en-US" sz="3200" dirty="0"/>
              <a:t>level of safety (no harm done) during the care process; and </a:t>
            </a:r>
          </a:p>
          <a:p>
            <a:pPr lvl="1"/>
            <a:r>
              <a:rPr lang="en-US" sz="3200" dirty="0"/>
              <a:t>the eventual effectiveness of care provided.</a:t>
            </a:r>
          </a:p>
        </p:txBody>
      </p:sp>
    </p:spTree>
    <p:extLst>
      <p:ext uri="{BB962C8B-B14F-4D97-AF65-F5344CB8AC3E}">
        <p14:creationId xmlns:p14="http://schemas.microsoft.com/office/powerpoint/2010/main" val="167422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4265"/>
            <a:ext cx="7596188" cy="647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8557"/>
            <a:ext cx="1820575" cy="256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89040"/>
            <a:ext cx="21478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7541AE-1E78-41F3-98DA-60A62C8F3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1" y="638379"/>
            <a:ext cx="1671542" cy="23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0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610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WHO/AFRO/SDS/SQS activities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4"/>
            <a:ext cx="8763000" cy="45751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Universal Health Coverage Flagship – development of roadmaps (which includes quality and safety)</a:t>
            </a:r>
          </a:p>
          <a:p>
            <a:r>
              <a:rPr lang="en-US" sz="2400" dirty="0"/>
              <a:t>Infection Prevention and Control (IPC) Survey in all countries (January – July 2019)</a:t>
            </a:r>
          </a:p>
          <a:p>
            <a:pPr lvl="1"/>
            <a:r>
              <a:rPr lang="en-US" dirty="0"/>
              <a:t>As of 14March2019 the following countries have submitted some information: Algeria, Cameroon, Congo, DRC, </a:t>
            </a:r>
            <a:r>
              <a:rPr lang="en-US" dirty="0">
                <a:solidFill>
                  <a:srgbClr val="00B050"/>
                </a:solidFill>
              </a:rPr>
              <a:t>Cote d’Ivoire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Ghana</a:t>
            </a:r>
            <a:r>
              <a:rPr lang="en-US" dirty="0"/>
              <a:t>, Kenya, Liberia, </a:t>
            </a:r>
            <a:r>
              <a:rPr lang="en-US" dirty="0">
                <a:solidFill>
                  <a:srgbClr val="00B050"/>
                </a:solidFill>
              </a:rPr>
              <a:t>Nigeria</a:t>
            </a:r>
            <a:r>
              <a:rPr lang="en-US" dirty="0"/>
              <a:t>, Senegal and South Africa</a:t>
            </a:r>
          </a:p>
          <a:p>
            <a:pPr lvl="1"/>
            <a:r>
              <a:rPr lang="en-US" dirty="0"/>
              <a:t>Annual Hand Hygiene Campaign: </a:t>
            </a:r>
            <a:r>
              <a:rPr lang="en-US" dirty="0">
                <a:solidFill>
                  <a:srgbClr val="0070C0"/>
                </a:solidFill>
              </a:rPr>
              <a:t>Clean care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for all – it’s in </a:t>
            </a:r>
            <a:r>
              <a:rPr lang="en-US" dirty="0">
                <a:solidFill>
                  <a:srgbClr val="0070C0"/>
                </a:solidFill>
              </a:rPr>
              <a:t>your</a:t>
            </a:r>
            <a:r>
              <a:rPr lang="en-US" dirty="0">
                <a:solidFill>
                  <a:srgbClr val="FFC000"/>
                </a:solidFill>
              </a:rPr>
              <a:t> hands</a:t>
            </a:r>
          </a:p>
          <a:p>
            <a:pPr lvl="1"/>
            <a:r>
              <a:rPr lang="en-US" dirty="0"/>
              <a:t>Minimum Standards for IPC</a:t>
            </a:r>
          </a:p>
          <a:p>
            <a:r>
              <a:rPr lang="en-US" sz="2400" dirty="0"/>
              <a:t>Capacity Building in 10+ Anglophone countries (August 2019, Zimbabwe)</a:t>
            </a:r>
          </a:p>
          <a:p>
            <a:r>
              <a:rPr lang="en-US" sz="2400" dirty="0"/>
              <a:t>African Regional Launch of the 3</a:t>
            </a:r>
            <a:r>
              <a:rPr lang="en-US" sz="2400" baseline="30000" dirty="0"/>
              <a:t>rd</a:t>
            </a:r>
            <a:r>
              <a:rPr lang="en-US" sz="2400" dirty="0"/>
              <a:t> WHO Global Patient Safety Challenge: Medication without Harm (October 2019, South Africa) including African Patient Safety Initiative</a:t>
            </a:r>
          </a:p>
        </p:txBody>
      </p:sp>
    </p:spTree>
    <p:extLst>
      <p:ext uri="{BB962C8B-B14F-4D97-AF65-F5344CB8AC3E}">
        <p14:creationId xmlns:p14="http://schemas.microsoft.com/office/powerpoint/2010/main" val="209569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2019 planned but no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8610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Situational analysis of quality and safety in 10 Central African Countries, all Eastern/Southern African countries</a:t>
            </a:r>
          </a:p>
          <a:p>
            <a:r>
              <a:rPr lang="en-US" sz="3200" dirty="0"/>
              <a:t>Support countries to review/adapt and implement guidance quality and safety in Burkina Faso, Eritrea, </a:t>
            </a:r>
            <a:r>
              <a:rPr lang="en-US" sz="3200" dirty="0">
                <a:solidFill>
                  <a:srgbClr val="00B050"/>
                </a:solidFill>
              </a:rPr>
              <a:t>Kenya</a:t>
            </a:r>
            <a:r>
              <a:rPr lang="en-US" sz="3200" dirty="0"/>
              <a:t>, Lesotho, Liberia, Malawi, Sierra Leone, South Africa</a:t>
            </a:r>
          </a:p>
          <a:p>
            <a:r>
              <a:rPr lang="en-US" sz="3200" dirty="0"/>
              <a:t>Defining norms and standards including accreditation in Burundi, Gabon,  and Congo</a:t>
            </a:r>
          </a:p>
        </p:txBody>
      </p:sp>
    </p:spTree>
    <p:extLst>
      <p:ext uri="{BB962C8B-B14F-4D97-AF65-F5344CB8AC3E}">
        <p14:creationId xmlns:p14="http://schemas.microsoft.com/office/powerpoint/2010/main" val="6397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General </a:t>
            </a:r>
            <a:r>
              <a:rPr lang="en-US" dirty="0" err="1"/>
              <a:t>Programme</a:t>
            </a:r>
            <a:r>
              <a:rPr lang="en-US" dirty="0"/>
              <a:t> of Work 1.1.1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46 out of 47 countries prioritized 1.1.1 – countries enabled to provide high quality, people-</a:t>
            </a:r>
            <a:r>
              <a:rPr lang="en-US" dirty="0" err="1"/>
              <a:t>centred</a:t>
            </a:r>
            <a:r>
              <a:rPr lang="en-US" dirty="0"/>
              <a:t> health services, based on primary health care strategies and comprehensive essential service packages</a:t>
            </a:r>
          </a:p>
          <a:p>
            <a:pPr lvl="1"/>
            <a:r>
              <a:rPr lang="en-US" dirty="0"/>
              <a:t>Alignment of the country support with the defined country UHC roadmaps (UHC flagship)</a:t>
            </a:r>
          </a:p>
          <a:p>
            <a:r>
              <a:rPr lang="en-US" dirty="0"/>
              <a:t>Sharing the learnings of the QOC network (</a:t>
            </a:r>
            <a:r>
              <a:rPr lang="en-US" dirty="0">
                <a:hlinkClick r:id="rId2"/>
              </a:rPr>
              <a:t>http://qualityofcarenetwork.org/</a:t>
            </a:r>
            <a:r>
              <a:rPr lang="en-US" dirty="0"/>
              <a:t>) to other clusters </a:t>
            </a:r>
            <a:r>
              <a:rPr lang="en-US" dirty="0" err="1"/>
              <a:t>programmes</a:t>
            </a:r>
            <a:r>
              <a:rPr lang="en-US" dirty="0"/>
              <a:t> (CDS, NCD, WHE)</a:t>
            </a:r>
          </a:p>
          <a:p>
            <a:pPr lvl="1"/>
            <a:r>
              <a:rPr lang="en-US" dirty="0"/>
              <a:t>Special focus on Small Islands Developing States (SIDS)</a:t>
            </a:r>
          </a:p>
          <a:p>
            <a:r>
              <a:rPr lang="en-US" dirty="0"/>
              <a:t>Regional Committee document on quality and safety (including AMR, IPC and WASH)</a:t>
            </a:r>
          </a:p>
        </p:txBody>
      </p:sp>
    </p:spTree>
    <p:extLst>
      <p:ext uri="{BB962C8B-B14F-4D97-AF65-F5344CB8AC3E}">
        <p14:creationId xmlns:p14="http://schemas.microsoft.com/office/powerpoint/2010/main" val="428931699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1061</Words>
  <Application>Microsoft Office PowerPoint</Application>
  <PresentationFormat>On-screen Show (4:3)</PresentationFormat>
  <Paragraphs>87</Paragraphs>
  <Slides>14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Courier New</vt:lpstr>
      <vt:lpstr>Times New Roman</vt:lpstr>
      <vt:lpstr>4_Office Theme</vt:lpstr>
      <vt:lpstr>PowerPoint Presentation</vt:lpstr>
      <vt:lpstr>CONTEXT  &amp; BASELINE  TO UHC:(Global Health Observatory 2015) Service Coverage index &amp; “Out of Pocket expenses”  </vt:lpstr>
      <vt:lpstr>PowerPoint Presentation</vt:lpstr>
      <vt:lpstr>Overall Expected Outputs/Results</vt:lpstr>
      <vt:lpstr>THE STATE OF HEALTH in  the WHO African Region</vt:lpstr>
      <vt:lpstr>PowerPoint Presentation</vt:lpstr>
      <vt:lpstr>WHO/AFRO/SDS/SQS activities 2019</vt:lpstr>
      <vt:lpstr>2019 planned but no funding</vt:lpstr>
      <vt:lpstr>13th General Programme of Work 1.1.1</vt:lpstr>
      <vt:lpstr>Some global goods on quality and safety</vt:lpstr>
      <vt:lpstr>Some of the partners (not including MOH)</vt:lpstr>
      <vt:lpstr>Quick actions for quality, safety and IPC in WHO/AFRO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Delivery Quality and Safety in WHO/AFRO</dc:title>
  <dc:creator>DAYANGHIRANG, Nino Dal</dc:creator>
  <cp:lastModifiedBy>DAYANGHIRANG, Nino Dal</cp:lastModifiedBy>
  <cp:revision>27</cp:revision>
  <dcterms:created xsi:type="dcterms:W3CDTF">2019-03-14T07:30:50Z</dcterms:created>
  <dcterms:modified xsi:type="dcterms:W3CDTF">2019-05-29T05:21:09Z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1429501736</vt:i4>
  </property>
  <property fmtid="{D5CDD505-2E9C-101B-9397-08002B2CF9AE}" pid="3" name="_NewReviewCycle">
    <vt:lpwstr/>
  </property>
  <property fmtid="{D5CDD505-2E9C-101B-9397-08002B2CF9AE}" pid="4" name="_EmailSubject">
    <vt:lpwstr>New resource: Improving the quality of health services – SDS compendium of tools and resources</vt:lpwstr>
  </property>
  <property fmtid="{D5CDD505-2E9C-101B-9397-08002B2CF9AE}" pid="5" name="_AuthorEmail">
    <vt:lpwstr>dayanghirangnd@who.int</vt:lpwstr>
  </property>
  <property fmtid="{D5CDD505-2E9C-101B-9397-08002B2CF9AE}" pid="6" name="_AuthorEmailDisplayName">
    <vt:lpwstr>DAYANGHIRANG, Nino Dal</vt:lpwstr>
  </property>
</Properties>
</file>